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x="18288000" cy="10287000"/>
  <p:notesSz cx="6858000" cy="9144000"/>
  <p:embeddedFontLst>
    <p:embeddedFont>
      <p:font typeface="Yeseva One" charset="1" panose="00000500000000000000"/>
      <p:regular r:id="rId41"/>
    </p:embeddedFont>
    <p:embeddedFont>
      <p:font typeface="Libre Baskerville" charset="1" panose="02000000000000000000"/>
      <p:regular r:id="rId42"/>
    </p:embeddedFont>
    <p:embeddedFont>
      <p:font typeface="DejaVu Serif Bold" charset="1" panose="02060803050605020204"/>
      <p:regular r:id="rId4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0.jpe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2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3.jpe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5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6.jpeg" Type="http://schemas.openxmlformats.org/officeDocument/2006/relationships/image"/><Relationship Id="rId9" Target="../media/image17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2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4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6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83182" y="3527425"/>
            <a:ext cx="11721636" cy="2802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72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NeRF-Augmented Training of</a:t>
            </a:r>
          </a:p>
          <a:p>
            <a:pPr algn="ctr">
              <a:lnSpc>
                <a:spcPts val="7200"/>
              </a:lnSpc>
            </a:pPr>
            <a:r>
              <a:rPr lang="en-US" sz="72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Vision Transformers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372414" y="-1182233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2033969" y="-3360568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245227" y="53091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755510">
            <a:off x="14637629" y="4779710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1"/>
                </a:lnTo>
                <a:lnTo>
                  <a:pt x="0" y="706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23493" y="1144117"/>
            <a:ext cx="6241013" cy="1062300"/>
          </a:xfrm>
          <a:custGeom>
            <a:avLst/>
            <a:gdLst/>
            <a:ahLst/>
            <a:cxnLst/>
            <a:rect r="r" b="b" t="t" l="l"/>
            <a:pathLst>
              <a:path h="1062300" w="6241013">
                <a:moveTo>
                  <a:pt x="0" y="0"/>
                </a:moveTo>
                <a:lnTo>
                  <a:pt x="6241014" y="0"/>
                </a:lnTo>
                <a:lnTo>
                  <a:pt x="6241014" y="1062300"/>
                </a:lnTo>
                <a:lnTo>
                  <a:pt x="0" y="10623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896350"/>
            <a:ext cx="7866383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Supervisor</a:t>
            </a:r>
          </a:p>
          <a:p>
            <a:pPr algn="just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Professor, PhD. Darabant Sergiu Adrian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20733" y="8896350"/>
            <a:ext cx="3438567" cy="781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Author</a:t>
            </a:r>
          </a:p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Pop Denis-Vasile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9111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80407" y="4047351"/>
            <a:ext cx="9527187" cy="23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NeRF-Based</a:t>
            </a:r>
          </a:p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Data Generation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06012" y="-300934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576684" y="751999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8" y="0"/>
                </a:lnTo>
                <a:lnTo>
                  <a:pt x="5210768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274513">
            <a:off x="557993" y="-23458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771227" y="595771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054814" y="1171575"/>
            <a:ext cx="10178373" cy="20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NeRF: Neural Radiance Fields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06020" y="3834442"/>
            <a:ext cx="13075960" cy="44870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6"/>
              </a:lnSpc>
            </a:pPr>
            <a:r>
              <a:rPr lang="en-US" sz="35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How It Works?</a:t>
            </a:r>
          </a:p>
          <a:p>
            <a:pPr algn="l">
              <a:lnSpc>
                <a:spcPts val="3546"/>
              </a:lnSpc>
            </a:pPr>
          </a:p>
          <a:p>
            <a:pPr algn="l" marL="765662" indent="-382831" lvl="1">
              <a:lnSpc>
                <a:spcPts val="3546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Le</a:t>
            </a:r>
            <a:r>
              <a:rPr lang="en-US" sz="35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arns a 5D function: maps 3D points + view direction → color &amp; density</a:t>
            </a:r>
          </a:p>
          <a:p>
            <a:pPr algn="l">
              <a:lnSpc>
                <a:spcPts val="3546"/>
              </a:lnSpc>
            </a:pPr>
          </a:p>
          <a:p>
            <a:pPr algn="l" marL="765662" indent="-382831" lvl="1">
              <a:lnSpc>
                <a:spcPts val="3546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Uses volume rendering to integrate samples along camera rays</a:t>
            </a:r>
          </a:p>
          <a:p>
            <a:pPr algn="l">
              <a:lnSpc>
                <a:spcPts val="3546"/>
              </a:lnSpc>
            </a:pPr>
          </a:p>
          <a:p>
            <a:pPr algn="l" marL="765662" indent="-382831" lvl="1">
              <a:lnSpc>
                <a:spcPts val="3546"/>
              </a:lnSpc>
              <a:buFont typeface="Arial"/>
              <a:buChar char="•"/>
            </a:pPr>
            <a:r>
              <a:rPr lang="en-US" sz="35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Needs accurate camera poses and multiple input images for training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019327" y="-1813190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5648" y="1190625"/>
            <a:ext cx="8496705" cy="121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Data Sources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12689" y="2976069"/>
            <a:ext cx="5765917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RGB-D Dat</a:t>
            </a:r>
            <a:r>
              <a:rPr lang="en-US" b="true" sz="3399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aset</a:t>
            </a:r>
          </a:p>
          <a:p>
            <a:pPr algn="ctr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7-Scenes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35417" y="2976069"/>
            <a:ext cx="6131868" cy="119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The NeRF-Stereo Dat</a:t>
            </a:r>
            <a:r>
              <a:rPr lang="en-US" b="true" sz="3399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aset</a:t>
            </a:r>
          </a:p>
          <a:p>
            <a:pPr algn="ctr">
              <a:lnSpc>
                <a:spcPts val="4759"/>
              </a:lnSpc>
            </a:pPr>
            <a:r>
              <a:rPr lang="en-US" b="true" sz="3399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Raw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006833"/>
            <a:ext cx="7657131" cy="3224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Indoor RGB-D sequences from a Kinect camera (640×480)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7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scenes, each with 500–1000 frames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Includes RGB, depth, and camera poses via KinectFusion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43403" y="5406883"/>
            <a:ext cx="7115897" cy="2424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270 scenes (indoor &amp; outdoor)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~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 RGB images per scene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Camera poses estimated with COLMAP</a:t>
            </a:r>
          </a:p>
        </p:txBody>
      </p:sp>
      <p:sp>
        <p:nvSpPr>
          <p:cNvPr name="AutoShape 11" id="11"/>
          <p:cNvSpPr/>
          <p:nvPr/>
        </p:nvSpPr>
        <p:spPr>
          <a:xfrm flipH="true" flipV="true">
            <a:off x="9124950" y="3052269"/>
            <a:ext cx="19050" cy="567185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64790" y="994477"/>
            <a:ext cx="14358421" cy="121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36"/>
              </a:lnSpc>
            </a:pPr>
            <a:r>
              <a:rPr lang="en-US" sz="9036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RGB-D Dataset 7-Scenes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467579" y="4082828"/>
            <a:ext cx="8630606" cy="5175472"/>
          </a:xfrm>
          <a:custGeom>
            <a:avLst/>
            <a:gdLst/>
            <a:ahLst/>
            <a:cxnLst/>
            <a:rect r="r" b="b" t="t" l="l"/>
            <a:pathLst>
              <a:path h="5175472" w="8630606">
                <a:moveTo>
                  <a:pt x="0" y="0"/>
                </a:moveTo>
                <a:lnTo>
                  <a:pt x="8630606" y="0"/>
                </a:lnTo>
                <a:lnTo>
                  <a:pt x="8630606" y="5175472"/>
                </a:lnTo>
                <a:lnTo>
                  <a:pt x="0" y="51754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040259" y="4124992"/>
            <a:ext cx="7780162" cy="5091143"/>
          </a:xfrm>
          <a:custGeom>
            <a:avLst/>
            <a:gdLst/>
            <a:ahLst/>
            <a:cxnLst/>
            <a:rect r="r" b="b" t="t" l="l"/>
            <a:pathLst>
              <a:path h="5091143" w="7780162">
                <a:moveTo>
                  <a:pt x="0" y="0"/>
                </a:moveTo>
                <a:lnTo>
                  <a:pt x="7780162" y="0"/>
                </a:lnTo>
                <a:lnTo>
                  <a:pt x="7780162" y="5091144"/>
                </a:lnTo>
                <a:lnTo>
                  <a:pt x="0" y="509114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535628" y="2732793"/>
            <a:ext cx="2494508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All Scenes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30536" y="2732793"/>
            <a:ext cx="4599608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Fire Scene Preview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566457" y="486218"/>
            <a:ext cx="11155087" cy="9314564"/>
            <a:chOff x="0" y="0"/>
            <a:chExt cx="14873449" cy="124194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1264332"/>
              <a:ext cx="14873449" cy="11155087"/>
            </a:xfrm>
            <a:custGeom>
              <a:avLst/>
              <a:gdLst/>
              <a:ahLst/>
              <a:cxnLst/>
              <a:rect r="r" b="b" t="t" l="l"/>
              <a:pathLst>
                <a:path h="11155087" w="14873449">
                  <a:moveTo>
                    <a:pt x="0" y="0"/>
                  </a:moveTo>
                  <a:lnTo>
                    <a:pt x="14873449" y="0"/>
                  </a:lnTo>
                  <a:lnTo>
                    <a:pt x="14873449" y="11155087"/>
                  </a:lnTo>
                  <a:lnTo>
                    <a:pt x="0" y="11155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4370320" y="-76200"/>
              <a:ext cx="6132810" cy="7675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 b="true">
                  <a:solidFill>
                    <a:srgbClr val="000000"/>
                  </a:solidFill>
                  <a:latin typeface="DejaVu Serif Bold"/>
                  <a:ea typeface="DejaVu Serif Bold"/>
                  <a:cs typeface="DejaVu Serif Bold"/>
                  <a:sym typeface="DejaVu Serif Bold"/>
                </a:rPr>
                <a:t>Fire Scene Preview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34319" y="-1930072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543803" y="557328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8" y="0"/>
                </a:lnTo>
                <a:lnTo>
                  <a:pt x="5210768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019327" y="-1192712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239973" y="5101085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646360" y="5699252"/>
            <a:ext cx="10995279" cy="4123230"/>
          </a:xfrm>
          <a:custGeom>
            <a:avLst/>
            <a:gdLst/>
            <a:ahLst/>
            <a:cxnLst/>
            <a:rect r="r" b="b" t="t" l="l"/>
            <a:pathLst>
              <a:path h="4123230" w="10995279">
                <a:moveTo>
                  <a:pt x="0" y="0"/>
                </a:moveTo>
                <a:lnTo>
                  <a:pt x="10995280" y="0"/>
                </a:lnTo>
                <a:lnTo>
                  <a:pt x="10995280" y="4123229"/>
                </a:lnTo>
                <a:lnTo>
                  <a:pt x="0" y="41232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646360" y="1013389"/>
            <a:ext cx="10995279" cy="4123230"/>
          </a:xfrm>
          <a:custGeom>
            <a:avLst/>
            <a:gdLst/>
            <a:ahLst/>
            <a:cxnLst/>
            <a:rect r="r" b="b" t="t" l="l"/>
            <a:pathLst>
              <a:path h="4123230" w="10995279">
                <a:moveTo>
                  <a:pt x="0" y="0"/>
                </a:moveTo>
                <a:lnTo>
                  <a:pt x="10995280" y="0"/>
                </a:lnTo>
                <a:lnTo>
                  <a:pt x="10995280" y="4123229"/>
                </a:lnTo>
                <a:lnTo>
                  <a:pt x="0" y="412322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646360" y="397844"/>
            <a:ext cx="5497640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Original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397844"/>
            <a:ext cx="5497640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NeRF-Generated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46360" y="5121340"/>
            <a:ext cx="5497640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RGB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5121340"/>
            <a:ext cx="5497640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Depth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355316" y="6931075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89811" y="3327470"/>
            <a:ext cx="13708378" cy="6168770"/>
          </a:xfrm>
          <a:custGeom>
            <a:avLst/>
            <a:gdLst/>
            <a:ahLst/>
            <a:cxnLst/>
            <a:rect r="r" b="b" t="t" l="l"/>
            <a:pathLst>
              <a:path h="6168770" w="13708378">
                <a:moveTo>
                  <a:pt x="0" y="0"/>
                </a:moveTo>
                <a:lnTo>
                  <a:pt x="13708378" y="0"/>
                </a:lnTo>
                <a:lnTo>
                  <a:pt x="13708378" y="6168770"/>
                </a:lnTo>
                <a:lnTo>
                  <a:pt x="0" y="61687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4850" y="994477"/>
            <a:ext cx="14778300" cy="121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36"/>
              </a:lnSpc>
            </a:pPr>
            <a:r>
              <a:rPr lang="en-US" sz="9036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The NeRF-Stereo Dataset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55400" y="2457528"/>
            <a:ext cx="5777199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Scene 0080 Preview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67381" y="1459124"/>
            <a:ext cx="16353237" cy="7368752"/>
            <a:chOff x="0" y="0"/>
            <a:chExt cx="21804317" cy="98250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2456251"/>
              <a:ext cx="10916669" cy="4912501"/>
            </a:xfrm>
            <a:custGeom>
              <a:avLst/>
              <a:gdLst/>
              <a:ahLst/>
              <a:cxnLst/>
              <a:rect r="r" b="b" t="t" l="l"/>
              <a:pathLst>
                <a:path h="4912501" w="10916669">
                  <a:moveTo>
                    <a:pt x="0" y="0"/>
                  </a:moveTo>
                  <a:lnTo>
                    <a:pt x="10916669" y="0"/>
                  </a:lnTo>
                  <a:lnTo>
                    <a:pt x="10916669" y="4912501"/>
                  </a:lnTo>
                  <a:lnTo>
                    <a:pt x="0" y="49125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0887647" y="0"/>
              <a:ext cx="10916669" cy="9825002"/>
            </a:xfrm>
            <a:custGeom>
              <a:avLst/>
              <a:gdLst/>
              <a:ahLst/>
              <a:cxnLst/>
              <a:rect r="r" b="b" t="t" l="l"/>
              <a:pathLst>
                <a:path h="9825002" w="10916669">
                  <a:moveTo>
                    <a:pt x="0" y="0"/>
                  </a:moveTo>
                  <a:lnTo>
                    <a:pt x="10916670" y="0"/>
                  </a:lnTo>
                  <a:lnTo>
                    <a:pt x="10916670" y="9825002"/>
                  </a:lnTo>
                  <a:lnTo>
                    <a:pt x="0" y="98250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9144000" y="8932651"/>
            <a:ext cx="8176619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Depth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693261"/>
            <a:ext cx="8176619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RGB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7381" y="2754075"/>
            <a:ext cx="8176619" cy="529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0"/>
              </a:lnSpc>
            </a:pPr>
            <a:r>
              <a:rPr lang="en-US" sz="3021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Original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372530"/>
            <a:ext cx="7657131" cy="6390171"/>
            <a:chOff x="0" y="0"/>
            <a:chExt cx="10209507" cy="852022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431973" y="-85725"/>
              <a:ext cx="9345562" cy="19246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880"/>
                </a:lnSpc>
              </a:pPr>
              <a:r>
                <a:rPr lang="en-US" b="true" sz="4200">
                  <a:solidFill>
                    <a:srgbClr val="000000"/>
                  </a:solidFill>
                  <a:latin typeface="DejaVu Serif Bold"/>
                  <a:ea typeface="DejaVu Serif Bold"/>
                  <a:cs typeface="DejaVu Serif Bold"/>
                  <a:sym typeface="DejaVu Serif Bold"/>
                </a:rPr>
                <a:t>7-Scenes:</a:t>
              </a:r>
            </a:p>
            <a:p>
              <a:pPr algn="ctr">
                <a:lnSpc>
                  <a:spcPts val="5880"/>
                </a:lnSpc>
              </a:pPr>
              <a:r>
                <a:rPr lang="en-US" b="true" sz="4200">
                  <a:solidFill>
                    <a:srgbClr val="000000"/>
                  </a:solidFill>
                  <a:latin typeface="DejaVu Serif Bold"/>
                  <a:ea typeface="DejaVu Serif Bold"/>
                  <a:cs typeface="DejaVu Serif Bold"/>
                  <a:sym typeface="DejaVu Serif Bold"/>
                </a:rPr>
                <a:t>NeRF-Augmented Data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135005"/>
              <a:ext cx="10209507" cy="5385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1" indent="-345440" lvl="1">
                <a:lnSpc>
                  <a:spcPts val="32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5 scenes partially augmented with NeRF data</a:t>
              </a:r>
            </a:p>
            <a:p>
              <a:pPr algn="l">
                <a:lnSpc>
                  <a:spcPts val="3200"/>
                </a:lnSpc>
              </a:pPr>
            </a:p>
            <a:p>
              <a:pPr algn="l" marL="690881" indent="-345440" lvl="1">
                <a:lnSpc>
                  <a:spcPts val="32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50 rendered frames per scene</a:t>
              </a:r>
            </a:p>
            <a:p>
              <a:pPr algn="l">
                <a:lnSpc>
                  <a:spcPts val="3200"/>
                </a:lnSpc>
              </a:pPr>
            </a:p>
            <a:p>
              <a:pPr algn="l" marL="690881" indent="-345440" lvl="1">
                <a:lnSpc>
                  <a:spcPts val="32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N</a:t>
              </a: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eRF made up 0.8%–10% of training data</a:t>
              </a:r>
            </a:p>
            <a:p>
              <a:pPr algn="l">
                <a:lnSpc>
                  <a:spcPts val="3200"/>
                </a:lnSpc>
              </a:pPr>
            </a:p>
            <a:p>
              <a:pPr algn="l" marL="690881" indent="-345440" lvl="1">
                <a:lnSpc>
                  <a:spcPts val="3200"/>
                </a:lnSpc>
                <a:buFont typeface="Arial"/>
                <a:buChar char="•"/>
              </a:pP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Comb</a:t>
              </a:r>
              <a:r>
                <a:rPr lang="en-US" sz="3200">
                  <a:solidFill>
                    <a:srgbClr val="0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ined real and synthetic RGB-D frames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608687" y="1286805"/>
            <a:ext cx="607419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NeRF-Stereo:</a:t>
            </a:r>
          </a:p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Fully Synth</a:t>
            </a: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etic Data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47865" y="3706833"/>
            <a:ext cx="6995841" cy="2775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9224" indent="-339612" lvl="1">
              <a:lnSpc>
                <a:spcPts val="3146"/>
              </a:lnSpc>
              <a:buFont typeface="Arial"/>
              <a:buChar char="•"/>
            </a:pPr>
            <a:r>
              <a:rPr lang="en-US" sz="31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Used scenes 0080 and 0097</a:t>
            </a:r>
          </a:p>
          <a:p>
            <a:pPr algn="l">
              <a:lnSpc>
                <a:spcPts val="3146"/>
              </a:lnSpc>
            </a:pPr>
          </a:p>
          <a:p>
            <a:pPr algn="l" marL="679224" indent="-339612" lvl="1">
              <a:lnSpc>
                <a:spcPts val="3146"/>
              </a:lnSpc>
              <a:buFont typeface="Arial"/>
              <a:buChar char="•"/>
            </a:pPr>
            <a:r>
              <a:rPr lang="en-US" sz="31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 fully synthetic frames per scene</a:t>
            </a:r>
          </a:p>
          <a:p>
            <a:pPr algn="l">
              <a:lnSpc>
                <a:spcPts val="3146"/>
              </a:lnSpc>
            </a:pPr>
          </a:p>
          <a:p>
            <a:pPr algn="l" marL="679224" indent="-339612" lvl="1">
              <a:lnSpc>
                <a:spcPts val="3146"/>
              </a:lnSpc>
              <a:buFont typeface="Arial"/>
              <a:buChar char="•"/>
            </a:pPr>
            <a:r>
              <a:rPr lang="en-US" sz="31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High-qu</a:t>
            </a:r>
            <a:r>
              <a:rPr lang="en-US" sz="3146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ality NeRF renders for standalone training</a:t>
            </a:r>
          </a:p>
        </p:txBody>
      </p:sp>
      <p:sp>
        <p:nvSpPr>
          <p:cNvPr name="AutoShape 11" id="11"/>
          <p:cNvSpPr/>
          <p:nvPr/>
        </p:nvSpPr>
        <p:spPr>
          <a:xfrm flipV="true">
            <a:off x="9144000" y="1372530"/>
            <a:ext cx="0" cy="7351596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9111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80407" y="4047351"/>
            <a:ext cx="9527187" cy="23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Experiments</a:t>
            </a:r>
          </a:p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Tiny RoMa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93196" y="2030973"/>
            <a:ext cx="5687860" cy="121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Overview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625146" y="-2195108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1918118" y="7247886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755510">
            <a:off x="15582622" y="566983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89438" y="3626330"/>
            <a:ext cx="9272543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589438" y="4455580"/>
            <a:ext cx="9272543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NeRF-Based Data Generation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589438" y="5315193"/>
            <a:ext cx="8295377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Experiments with Tiny RoMa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89304" y="6170139"/>
            <a:ext cx="9272677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Experiments with Depth-Anything-V2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69080" y="3586567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569080" y="4429553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569080" y="5275429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69080" y="6123146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610103" y="7010625"/>
            <a:ext cx="8057304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Demo Application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611034" y="7844605"/>
            <a:ext cx="8057304" cy="48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3"/>
              </a:lnSpc>
            </a:pPr>
            <a:r>
              <a:rPr lang="en-US" sz="3643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Conclusions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90676" y="6970862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90676" y="7818578"/>
            <a:ext cx="966001" cy="53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84"/>
              </a:lnSpc>
            </a:pPr>
            <a:r>
              <a:rPr lang="en-US" sz="3984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14278" y="-2234872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3876373" y="660463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6518040">
            <a:off x="321569" y="-2205457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1"/>
                </a:lnTo>
                <a:lnTo>
                  <a:pt x="0" y="706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7742796" y="5404242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87207" y="913287"/>
            <a:ext cx="11313585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RoMa &amp; Tiny RoMa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5870" y="2667436"/>
            <a:ext cx="12356259" cy="3224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Tiny RoMa: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Retains the core logic of RoMa but replaces the heavy backbone with lightweight CNN blocks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Compact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Encoder based on XFeat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Redu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ces the number of attention layers and parameters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3149107" y="6377278"/>
            <a:ext cx="11989785" cy="3587921"/>
          </a:xfrm>
          <a:custGeom>
            <a:avLst/>
            <a:gdLst/>
            <a:ahLst/>
            <a:cxnLst/>
            <a:rect r="r" b="b" t="t" l="l"/>
            <a:pathLst>
              <a:path h="3587921" w="11989785">
                <a:moveTo>
                  <a:pt x="0" y="0"/>
                </a:moveTo>
                <a:lnTo>
                  <a:pt x="11989786" y="0"/>
                </a:lnTo>
                <a:lnTo>
                  <a:pt x="11989786" y="3587921"/>
                </a:lnTo>
                <a:lnTo>
                  <a:pt x="0" y="35879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358195">
            <a:off x="-1019327" y="-3021931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239973" y="7408210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93981" y="1982344"/>
            <a:ext cx="13700038" cy="7699551"/>
          </a:xfrm>
          <a:custGeom>
            <a:avLst/>
            <a:gdLst/>
            <a:ahLst/>
            <a:cxnLst/>
            <a:rect r="r" b="b" t="t" l="l"/>
            <a:pathLst>
              <a:path h="7699551" w="13700038">
                <a:moveTo>
                  <a:pt x="0" y="0"/>
                </a:moveTo>
                <a:lnTo>
                  <a:pt x="13700038" y="0"/>
                </a:lnTo>
                <a:lnTo>
                  <a:pt x="13700038" y="7699551"/>
                </a:lnTo>
                <a:lnTo>
                  <a:pt x="0" y="769955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3379" r="0" b="-3379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253365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Training and E</a:t>
            </a: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valuation Loss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Fire Scene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12172" y="2253608"/>
            <a:ext cx="12463656" cy="7004692"/>
          </a:xfrm>
          <a:custGeom>
            <a:avLst/>
            <a:gdLst/>
            <a:ahLst/>
            <a:cxnLst/>
            <a:rect r="r" b="b" t="t" l="l"/>
            <a:pathLst>
              <a:path h="7004692" w="12463656">
                <a:moveTo>
                  <a:pt x="0" y="0"/>
                </a:moveTo>
                <a:lnTo>
                  <a:pt x="12463656" y="0"/>
                </a:lnTo>
                <a:lnTo>
                  <a:pt x="12463656" y="7004692"/>
                </a:lnTo>
                <a:lnTo>
                  <a:pt x="0" y="700469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402886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Performance Metrics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Fire Scene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9111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07051" y="4088918"/>
            <a:ext cx="11473899" cy="2354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Experiments</a:t>
            </a:r>
          </a:p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Depth-Anything-V2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14278" y="-2234872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3662896" y="56691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339225">
            <a:off x="-384591" y="-3032973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50167" y="6951530"/>
            <a:ext cx="13787665" cy="2786727"/>
          </a:xfrm>
          <a:custGeom>
            <a:avLst/>
            <a:gdLst/>
            <a:ahLst/>
            <a:cxnLst/>
            <a:rect r="r" b="b" t="t" l="l"/>
            <a:pathLst>
              <a:path h="2786727" w="13787665">
                <a:moveTo>
                  <a:pt x="0" y="0"/>
                </a:moveTo>
                <a:lnTo>
                  <a:pt x="13787666" y="0"/>
                </a:lnTo>
                <a:lnTo>
                  <a:pt x="13787666" y="2786728"/>
                </a:lnTo>
                <a:lnTo>
                  <a:pt x="0" y="27867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487207" y="504051"/>
            <a:ext cx="11313585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Depth-Anything-V2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50167" y="2252334"/>
            <a:ext cx="13787665" cy="4367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DINOv2 ViT Encoder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ViT-Small(ViT-S): 24.8 million parameters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ViT-Base (ViT-B): 97.5 million parameters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ViT-Large (ViT-L): 335.3 million parameters</a:t>
            </a:r>
          </a:p>
          <a:p>
            <a:pPr algn="l" marL="1381761" indent="-460587" lvl="2">
              <a:lnSpc>
                <a:spcPts val="384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ViT-Giant (ViT-G): 1.3 billion parameters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Dense Prediction Transformer (DPT) Decoder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Combin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es scale and shift-invariant loss with gradient matching loss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419163" y="-1838635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1"/>
                </a:lnTo>
                <a:lnTo>
                  <a:pt x="0" y="706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89773" y="2194172"/>
            <a:ext cx="14708453" cy="7354227"/>
          </a:xfrm>
          <a:custGeom>
            <a:avLst/>
            <a:gdLst/>
            <a:ahLst/>
            <a:cxnLst/>
            <a:rect r="r" b="b" t="t" l="l"/>
            <a:pathLst>
              <a:path h="7354227" w="14708453">
                <a:moveTo>
                  <a:pt x="0" y="0"/>
                </a:moveTo>
                <a:lnTo>
                  <a:pt x="14708454" y="0"/>
                </a:lnTo>
                <a:lnTo>
                  <a:pt x="14708454" y="7354226"/>
                </a:lnTo>
                <a:lnTo>
                  <a:pt x="0" y="73542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402886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Training and E</a:t>
            </a: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valuation Loss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Fire Scene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174904" y="2298797"/>
            <a:ext cx="13938192" cy="7131566"/>
          </a:xfrm>
          <a:custGeom>
            <a:avLst/>
            <a:gdLst/>
            <a:ahLst/>
            <a:cxnLst/>
            <a:rect r="r" b="b" t="t" l="l"/>
            <a:pathLst>
              <a:path h="7131566" w="13938192">
                <a:moveTo>
                  <a:pt x="0" y="0"/>
                </a:moveTo>
                <a:lnTo>
                  <a:pt x="13938192" y="0"/>
                </a:lnTo>
                <a:lnTo>
                  <a:pt x="13938192" y="7131566"/>
                </a:lnTo>
                <a:lnTo>
                  <a:pt x="0" y="71315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402886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Performance Metrics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Augmented Fire Scene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808072" y="2158254"/>
            <a:ext cx="12671856" cy="7551914"/>
          </a:xfrm>
          <a:custGeom>
            <a:avLst/>
            <a:gdLst/>
            <a:ahLst/>
            <a:cxnLst/>
            <a:rect r="r" b="b" t="t" l="l"/>
            <a:pathLst>
              <a:path h="7551914" w="12671856">
                <a:moveTo>
                  <a:pt x="0" y="0"/>
                </a:moveTo>
                <a:lnTo>
                  <a:pt x="12671856" y="0"/>
                </a:lnTo>
                <a:lnTo>
                  <a:pt x="12671856" y="7551914"/>
                </a:lnTo>
                <a:lnTo>
                  <a:pt x="0" y="75519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402886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Training and E</a:t>
            </a: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valuation Loss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Synthetic 0097 Scene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987002" y="-4536779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137805" y="9104081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5095679" y="7293698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754587" y="2093773"/>
            <a:ext cx="12778825" cy="7546117"/>
          </a:xfrm>
          <a:custGeom>
            <a:avLst/>
            <a:gdLst/>
            <a:ahLst/>
            <a:cxnLst/>
            <a:rect r="r" b="b" t="t" l="l"/>
            <a:pathLst>
              <a:path h="7546117" w="12778825">
                <a:moveTo>
                  <a:pt x="0" y="0"/>
                </a:moveTo>
                <a:lnTo>
                  <a:pt x="12778826" y="0"/>
                </a:lnTo>
                <a:lnTo>
                  <a:pt x="12778826" y="7546116"/>
                </a:lnTo>
                <a:lnTo>
                  <a:pt x="0" y="754611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255617" y="402886"/>
            <a:ext cx="9776767" cy="146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 Performance Metrics</a:t>
            </a:r>
          </a:p>
          <a:p>
            <a:pPr algn="ctr">
              <a:lnSpc>
                <a:spcPts val="5880"/>
              </a:lnSpc>
            </a:pPr>
            <a:r>
              <a:rPr lang="en-US" b="true" sz="4200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Synthetic 0097 Scene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9111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07051" y="4660418"/>
            <a:ext cx="11473899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Demo Application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72414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34585" y="4660418"/>
            <a:ext cx="8018830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 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44602" y="-29984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538302" y="8424209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67093" y="-2501331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771227" y="595771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12689" y="2381161"/>
            <a:ext cx="5765917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FastAPI Backend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87386" y="2381161"/>
            <a:ext cx="6131868" cy="594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true">
                <a:solidFill>
                  <a:srgbClr val="000000"/>
                </a:solidFill>
                <a:latin typeface="DejaVu Serif Bold"/>
                <a:ea typeface="DejaVu Serif Bold"/>
                <a:cs typeface="DejaVu Serif Bold"/>
                <a:sym typeface="DejaVu Serif Bold"/>
              </a:rPr>
              <a:t>React Frontend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7082" y="3375025"/>
            <a:ext cx="7657131" cy="5224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REST APis to:</a:t>
            </a:r>
          </a:p>
          <a:p>
            <a:pPr algn="l" marL="1381761" indent="-460587" lvl="2">
              <a:lnSpc>
                <a:spcPts val="320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Load different models</a:t>
            </a:r>
          </a:p>
          <a:p>
            <a:pPr algn="l" marL="1381761" indent="-460587" lvl="2">
              <a:lnSpc>
                <a:spcPts val="320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Get current selected model</a:t>
            </a:r>
          </a:p>
          <a:p>
            <a:pPr algn="l" marL="1381761" indent="-460587" lvl="2">
              <a:lnSpc>
                <a:spcPts val="320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Run inference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Keep in memory 2 models loaded and switch between fine-tuned weights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Additional Gradio app for easy debug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30 tests with pytest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35649" y="3375025"/>
            <a:ext cx="7635341" cy="482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React + Vite with Typescript &amp; SWC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MUI Components for clean interface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Axios API calls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React Router DOM routing</a:t>
            </a:r>
          </a:p>
          <a:p>
            <a:pPr algn="l">
              <a:lnSpc>
                <a:spcPts val="3200"/>
              </a:lnSpc>
            </a:pPr>
          </a:p>
          <a:p>
            <a:pPr algn="l" marL="690881" indent="-345440" lvl="1">
              <a:lnSpc>
                <a:spcPts val="32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20+ tests (ui, utility and api) with vitest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9144000" y="2457361"/>
            <a:ext cx="0" cy="626676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3388001" y="504051"/>
            <a:ext cx="11473899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Full-Stack App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714278" y="-2234872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719708" y="7436824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8" y="0"/>
                </a:lnTo>
                <a:lnTo>
                  <a:pt x="5210768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692538">
            <a:off x="-762409" y="-155348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7196371" y="453773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747630" y="295837"/>
            <a:ext cx="10792740" cy="9695327"/>
          </a:xfrm>
          <a:custGeom>
            <a:avLst/>
            <a:gdLst/>
            <a:ahLst/>
            <a:cxnLst/>
            <a:rect r="r" b="b" t="t" l="l"/>
            <a:pathLst>
              <a:path h="9695327" w="10792740">
                <a:moveTo>
                  <a:pt x="0" y="0"/>
                </a:moveTo>
                <a:lnTo>
                  <a:pt x="10792740" y="0"/>
                </a:lnTo>
                <a:lnTo>
                  <a:pt x="10792740" y="9695326"/>
                </a:lnTo>
                <a:lnTo>
                  <a:pt x="0" y="969532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609111" y="-1597025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07051" y="4660418"/>
            <a:ext cx="11473899" cy="1211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Conclusions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56433" y="-2234872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123310" y="8456473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7676783">
            <a:off x="-565952" y="-2695777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1"/>
                </a:lnTo>
                <a:lnTo>
                  <a:pt x="0" y="70600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080529" y="6557795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11935" y="805678"/>
            <a:ext cx="14464130" cy="8893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NeRF-generated data: nuanced effects on performance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Partial augmentation: neutral to slightly positive impact</a:t>
            </a:r>
          </a:p>
          <a:p>
            <a:pPr algn="l">
              <a:lnSpc>
                <a:spcPts val="4160"/>
              </a:lnSpc>
            </a:pP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Tiny RoMa model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+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15% NeRF frames → improved coarse keypoint matching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No degradation in fine-grained performance</a:t>
            </a:r>
          </a:p>
          <a:p>
            <a:pPr algn="l">
              <a:lnSpc>
                <a:spcPts val="4160"/>
              </a:lnSpc>
            </a:pP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Depth-Anything-V2 model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Accuracy dropped with same NeRF augmentation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Sensitive to inconsistencies from synthetic frames</a:t>
            </a:r>
          </a:p>
          <a:p>
            <a:pPr algn="l">
              <a:lnSpc>
                <a:spcPts val="4160"/>
              </a:lnSpc>
            </a:pP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Overall takeaway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NeRF better for augmentation than full training</a:t>
            </a:r>
          </a:p>
          <a:p>
            <a:pPr algn="l" marL="1381761" indent="-460587" lvl="2">
              <a:lnSpc>
                <a:spcPts val="4160"/>
              </a:lnSpc>
              <a:buFont typeface="Arial"/>
              <a:buChar char="⚬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erformance depends on:</a:t>
            </a:r>
          </a:p>
          <a:p>
            <a:pPr algn="l" marL="2072642" indent="-518160" lvl="3">
              <a:lnSpc>
                <a:spcPts val="4160"/>
              </a:lnSpc>
              <a:buFont typeface="Arial"/>
              <a:buChar char="￭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 size (e.g., Tiny vs. Large ViTs)</a:t>
            </a:r>
          </a:p>
          <a:p>
            <a:pPr algn="l" marL="2072642" indent="-518160" lvl="3">
              <a:lnSpc>
                <a:spcPts val="4160"/>
              </a:lnSpc>
              <a:buFont typeface="Arial"/>
              <a:buChar char="￭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Task type (e.g., feature matching vs. depth estimation)</a:t>
            </a:r>
          </a:p>
          <a:p>
            <a:pPr algn="l" marL="2072642" indent="-518160" lvl="3">
              <a:lnSpc>
                <a:spcPts val="4160"/>
              </a:lnSpc>
              <a:buFont typeface="Arial"/>
              <a:buChar char="￭"/>
            </a:pP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</a:t>
            </a:r>
            <a:r>
              <a:rPr lang="en-US" sz="32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ynthetic-to-real data ratio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29498" y="1340962"/>
            <a:ext cx="12229005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Personal Contributions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5143" y="3128405"/>
            <a:ext cx="14677715" cy="5259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19" indent="-410209" lvl="1">
              <a:lnSpc>
                <a:spcPts val="37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Created partially and fully synthetic datasets combining real and NeRF-rendered RGB-D frames from the 7-Scenes and NeRF-Stereo datasets.</a:t>
            </a:r>
          </a:p>
          <a:p>
            <a:pPr algn="l">
              <a:lnSpc>
                <a:spcPts val="3799"/>
              </a:lnSpc>
            </a:pPr>
          </a:p>
          <a:p>
            <a:pPr algn="l" marL="820419" indent="-410209" lvl="1">
              <a:lnSpc>
                <a:spcPts val="37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Fine-tuned and evaluated Tiny RoMa and Depth-Anything-V2 on both partially and fully synthetic datasets.</a:t>
            </a:r>
          </a:p>
          <a:p>
            <a:pPr algn="l">
              <a:lnSpc>
                <a:spcPts val="3799"/>
              </a:lnSpc>
            </a:pPr>
          </a:p>
          <a:p>
            <a:pPr algn="l" marL="820419" indent="-410209" lvl="1">
              <a:lnSpc>
                <a:spcPts val="37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Implemented of a full-stack application with FastAPI and React for interactive model inference and visualization.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83182" y="3632200"/>
            <a:ext cx="11721636" cy="3251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00"/>
              </a:lnSpc>
            </a:pPr>
            <a:r>
              <a:rPr lang="en-US" sz="12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Thank</a:t>
            </a:r>
          </a:p>
          <a:p>
            <a:pPr algn="ctr">
              <a:lnSpc>
                <a:spcPts val="12500"/>
              </a:lnSpc>
            </a:pPr>
            <a:r>
              <a:rPr lang="en-US" sz="1250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2610204" y="-5715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266137">
            <a:off x="-1277219" y="5897732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6"/>
                </a:lnTo>
                <a:lnTo>
                  <a:pt x="0" y="6721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569636">
            <a:off x="779619" y="-226955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755510">
            <a:off x="14637629" y="549966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5648" y="994477"/>
            <a:ext cx="8496705" cy="121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Context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5143" y="2727647"/>
            <a:ext cx="14677715" cy="552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Understanding 3D scene structure is crucial in computer vision for robotics, AR, and autonomous systems.</a:t>
            </a:r>
          </a:p>
          <a:p>
            <a:pPr algn="just">
              <a:lnSpc>
                <a:spcPts val="3600"/>
              </a:lnSpc>
            </a:pPr>
          </a:p>
          <a:p>
            <a:pPr algn="just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Two key tasks:</a:t>
            </a:r>
          </a:p>
          <a:p>
            <a:pPr algn="just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Depth Estimation – predicting object distance from one or more images</a:t>
            </a:r>
          </a:p>
          <a:p>
            <a:pPr algn="just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Feature Matching – finding correspondences between images for tracking or reconstruction</a:t>
            </a:r>
          </a:p>
          <a:p>
            <a:pPr algn="just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ViTs (e.g., Tiny RoMa, Depth-Anything-V2) have advanced these tasks, but they require large, diverse, high-quality datasets.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529066" y="-46863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175891" y="9218593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794281" y="6950160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36082" y="1028700"/>
            <a:ext cx="16751268" cy="8297112"/>
          </a:xfrm>
          <a:custGeom>
            <a:avLst/>
            <a:gdLst/>
            <a:ahLst/>
            <a:cxnLst/>
            <a:rect r="r" b="b" t="t" l="l"/>
            <a:pathLst>
              <a:path h="8297112" w="16751268">
                <a:moveTo>
                  <a:pt x="0" y="0"/>
                </a:moveTo>
                <a:lnTo>
                  <a:pt x="16751268" y="0"/>
                </a:lnTo>
                <a:lnTo>
                  <a:pt x="16751268" y="8297112"/>
                </a:lnTo>
                <a:lnTo>
                  <a:pt x="0" y="82971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529066" y="-4686300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3" y="0"/>
                </a:lnTo>
                <a:lnTo>
                  <a:pt x="6626483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1175891" y="9218593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6794281" y="6950160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50794" y="1921048"/>
            <a:ext cx="17186412" cy="6444904"/>
          </a:xfrm>
          <a:custGeom>
            <a:avLst/>
            <a:gdLst/>
            <a:ahLst/>
            <a:cxnLst/>
            <a:rect r="r" b="b" t="t" l="l"/>
            <a:pathLst>
              <a:path h="6444904" w="17186412">
                <a:moveTo>
                  <a:pt x="0" y="0"/>
                </a:moveTo>
                <a:lnTo>
                  <a:pt x="17186412" y="0"/>
                </a:lnTo>
                <a:lnTo>
                  <a:pt x="17186412" y="6444904"/>
                </a:lnTo>
                <a:lnTo>
                  <a:pt x="0" y="644490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95648" y="1837849"/>
            <a:ext cx="8496705" cy="121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Motivation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16921" y="3746105"/>
            <a:ext cx="15454157" cy="414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Collecting large, labeled RGB-D datasets is costly and often impractical, limiting the training of vision models.</a:t>
            </a:r>
          </a:p>
          <a:p>
            <a:pPr algn="just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NeRF can generate realistic synthetic images and depth maps from just a few input views, offering a scalable alternative.</a:t>
            </a:r>
          </a:p>
          <a:p>
            <a:pPr algn="just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Vision Transformers need diverse data to perform well. This work explores whether NeRF-generated data can boost their performance.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569636">
            <a:off x="-117395" y="-2697479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16921" y="3746105"/>
            <a:ext cx="15454157" cy="3691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Generate synthetic RGB-D data using NeRF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Fine-tune and evaluate:</a:t>
            </a:r>
          </a:p>
          <a:p>
            <a:pPr algn="l" marL="1554480" indent="-518160" lvl="2">
              <a:lnSpc>
                <a:spcPts val="3600"/>
              </a:lnSpc>
              <a:buFont typeface="Arial"/>
              <a:buChar char="⚬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Tiny RoMa for dense feature matching in stereo images.</a:t>
            </a:r>
          </a:p>
          <a:p>
            <a:pPr algn="l" marL="1554480" indent="-518160" lvl="2">
              <a:lnSpc>
                <a:spcPts val="3600"/>
              </a:lnSpc>
              <a:buFont typeface="Arial"/>
              <a:buChar char="⚬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Depth-Anything-V2 for monocular depth estimation.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</a:t>
            </a: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reate an app that allows the user to interact with the fine-tuned models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95648" y="1682618"/>
            <a:ext cx="8496705" cy="1214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Objectives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421998" y="-3506166"/>
            <a:ext cx="6626483" cy="5715000"/>
          </a:xfrm>
          <a:custGeom>
            <a:avLst/>
            <a:gdLst/>
            <a:ahLst/>
            <a:cxnLst/>
            <a:rect r="r" b="b" t="t" l="l"/>
            <a:pathLst>
              <a:path h="5715000" w="6626483">
                <a:moveTo>
                  <a:pt x="0" y="0"/>
                </a:moveTo>
                <a:lnTo>
                  <a:pt x="6626484" y="0"/>
                </a:lnTo>
                <a:lnTo>
                  <a:pt x="6626484" y="5715000"/>
                </a:lnTo>
                <a:lnTo>
                  <a:pt x="0" y="5715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266137">
            <a:off x="-2091991" y="8607860"/>
            <a:ext cx="5210769" cy="6721137"/>
          </a:xfrm>
          <a:custGeom>
            <a:avLst/>
            <a:gdLst/>
            <a:ahLst/>
            <a:cxnLst/>
            <a:rect r="r" b="b" t="t" l="l"/>
            <a:pathLst>
              <a:path h="6721137" w="5210769">
                <a:moveTo>
                  <a:pt x="0" y="0"/>
                </a:moveTo>
                <a:lnTo>
                  <a:pt x="5210769" y="0"/>
                </a:lnTo>
                <a:lnTo>
                  <a:pt x="5210769" y="6721137"/>
                </a:lnTo>
                <a:lnTo>
                  <a:pt x="0" y="67211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824139">
            <a:off x="-631105" y="-1916136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3" y="0"/>
                </a:lnTo>
                <a:lnTo>
                  <a:pt x="4096053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755510">
            <a:off x="14923910" y="6434854"/>
            <a:ext cx="4096053" cy="7060062"/>
          </a:xfrm>
          <a:custGeom>
            <a:avLst/>
            <a:gdLst/>
            <a:ahLst/>
            <a:cxnLst/>
            <a:rect r="r" b="b" t="t" l="l"/>
            <a:pathLst>
              <a:path h="7060062" w="4096053">
                <a:moveTo>
                  <a:pt x="0" y="0"/>
                </a:moveTo>
                <a:lnTo>
                  <a:pt x="4096054" y="0"/>
                </a:lnTo>
                <a:lnTo>
                  <a:pt x="4096054" y="7060062"/>
                </a:lnTo>
                <a:lnTo>
                  <a:pt x="0" y="70600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16921" y="4929401"/>
            <a:ext cx="15454157" cy="277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RoMa, Edstedt, CVPR 2024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Depht-Anything-V2, Yang, CVPR 2024</a:t>
            </a:r>
          </a:p>
          <a:p>
            <a:pPr algn="l">
              <a:lnSpc>
                <a:spcPts val="3600"/>
              </a:lnSpc>
            </a:pPr>
          </a:p>
          <a:p>
            <a:pPr algn="l" marL="777240" indent="-388620" lvl="1">
              <a:lnSpc>
                <a:spcPts val="360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NeRF-Supervised Deep Stereo, Tosi, CVPR 2023</a:t>
            </a:r>
          </a:p>
          <a:p>
            <a:pPr algn="l">
              <a:lnSpc>
                <a:spcPts val="36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531041" y="1720284"/>
            <a:ext cx="11225919" cy="2360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60"/>
              </a:lnSpc>
            </a:pPr>
            <a:r>
              <a:rPr lang="en-US" sz="9060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State of the Art &amp; Related Work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DAGrjeazxww</dc:identifier>
  <dcterms:modified xsi:type="dcterms:W3CDTF">2011-08-01T06:04:30Z</dcterms:modified>
  <cp:revision>1</cp:revision>
  <dc:title>Thesis</dc:title>
</cp:coreProperties>
</file>

<file path=docProps/thumbnail.jpeg>
</file>